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72" r:id="rId4"/>
    <p:sldId id="260" r:id="rId5"/>
    <p:sldId id="261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65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60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96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9098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008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498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79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51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2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11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40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1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92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5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3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71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54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9296EE-2721-427B-9425-C9A0529ADF21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110754-360F-47AE-967A-EEDBD382A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447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886968" y="1579229"/>
            <a:ext cx="1247371" cy="40353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189" y="206707"/>
            <a:ext cx="10353762" cy="970450"/>
          </a:xfrm>
        </p:spPr>
        <p:txBody>
          <a:bodyPr/>
          <a:lstStyle/>
          <a:p>
            <a:r>
              <a:rPr lang="en-GB" b="1" dirty="0"/>
              <a:t>Production of </a:t>
            </a:r>
            <a:r>
              <a:rPr lang="en-GB" b="1" baseline="30000" dirty="0"/>
              <a:t>98</a:t>
            </a:r>
            <a:r>
              <a:rPr lang="en-GB" b="1" dirty="0"/>
              <a:t>In with S3 Spectrometer</a:t>
            </a:r>
          </a:p>
        </p:txBody>
      </p:sp>
      <p:pic>
        <p:nvPicPr>
          <p:cNvPr id="4" name="Image 1" descr="Capture d’écran 2013-11-05 à 16.25.40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408" y="1908551"/>
            <a:ext cx="9161530" cy="3706061"/>
          </a:xfrm>
          <a:prstGeom prst="rect">
            <a:avLst/>
          </a:prstGeom>
        </p:spPr>
      </p:pic>
      <p:sp>
        <p:nvSpPr>
          <p:cNvPr id="5" name="ZoneTexte 20"/>
          <p:cNvSpPr txBox="1"/>
          <p:nvPr/>
        </p:nvSpPr>
        <p:spPr>
          <a:xfrm>
            <a:off x="823418" y="1868786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LINAC </a:t>
            </a:r>
          </a:p>
          <a:p>
            <a:r>
              <a:rPr lang="fr-FR" sz="1200" b="1" baseline="30000" dirty="0" smtClean="0">
                <a:solidFill>
                  <a:srgbClr val="FF0000"/>
                </a:solidFill>
              </a:rPr>
              <a:t>58</a:t>
            </a:r>
            <a:r>
              <a:rPr lang="fr-FR" sz="1200" b="1" dirty="0" smtClean="0">
                <a:solidFill>
                  <a:srgbClr val="FF0000"/>
                </a:solidFill>
              </a:rPr>
              <a:t>Ni (4.5MeV/u)</a:t>
            </a:r>
          </a:p>
          <a:p>
            <a:r>
              <a:rPr lang="fr-FR" sz="1200" b="1" dirty="0" smtClean="0">
                <a:solidFill>
                  <a:srgbClr val="FF0000"/>
                </a:solidFill>
              </a:rPr>
              <a:t>6</a:t>
            </a:r>
            <a:r>
              <a:rPr lang="fr-FR" sz="1200" b="1" baseline="30000" dirty="0" smtClean="0">
                <a:solidFill>
                  <a:srgbClr val="FF0000"/>
                </a:solidFill>
              </a:rPr>
              <a:t> </a:t>
            </a:r>
            <a:r>
              <a:rPr lang="fr-FR" sz="1200" b="1" dirty="0" smtClean="0">
                <a:solidFill>
                  <a:srgbClr val="FF0000"/>
                </a:solidFill>
              </a:rPr>
              <a:t>e+12 </a:t>
            </a:r>
            <a:r>
              <a:rPr lang="fr-FR" sz="1200" b="1" dirty="0" err="1" smtClean="0">
                <a:solidFill>
                  <a:srgbClr val="FF0000"/>
                </a:solidFill>
              </a:rPr>
              <a:t>pps</a:t>
            </a:r>
            <a:endParaRPr lang="fr-FR" sz="1200" b="1" dirty="0">
              <a:solidFill>
                <a:srgbClr val="FF0000"/>
              </a:solidFill>
            </a:endParaRPr>
          </a:p>
        </p:txBody>
      </p:sp>
      <p:cxnSp>
        <p:nvCxnSpPr>
          <p:cNvPr id="6" name="Connecteur droit avec flèche 21"/>
          <p:cNvCxnSpPr/>
          <p:nvPr/>
        </p:nvCxnSpPr>
        <p:spPr>
          <a:xfrm>
            <a:off x="1640313" y="2313529"/>
            <a:ext cx="56341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27"/>
          <p:cNvSpPr txBox="1"/>
          <p:nvPr/>
        </p:nvSpPr>
        <p:spPr>
          <a:xfrm>
            <a:off x="2558185" y="286021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Target</a:t>
            </a:r>
          </a:p>
          <a:p>
            <a:pPr algn="ctr"/>
            <a:r>
              <a:rPr lang="fr-FR" sz="1200" b="1" baseline="30000" dirty="0" smtClean="0">
                <a:solidFill>
                  <a:srgbClr val="FF0000"/>
                </a:solidFill>
              </a:rPr>
              <a:t>45</a:t>
            </a:r>
            <a:r>
              <a:rPr lang="fr-FR" sz="1200" b="1" dirty="0" smtClean="0">
                <a:solidFill>
                  <a:srgbClr val="FF0000"/>
                </a:solidFill>
              </a:rPr>
              <a:t>Sc (0.5mg/cm</a:t>
            </a:r>
            <a:r>
              <a:rPr lang="fr-FR" sz="1200" b="1" baseline="30000" dirty="0" smtClean="0">
                <a:solidFill>
                  <a:srgbClr val="FF0000"/>
                </a:solidFill>
              </a:rPr>
              <a:t>2</a:t>
            </a:r>
            <a:r>
              <a:rPr lang="fr-FR" sz="1200" b="1" dirty="0" smtClean="0">
                <a:solidFill>
                  <a:srgbClr val="FF0000"/>
                </a:solidFill>
              </a:rPr>
              <a:t>)</a:t>
            </a:r>
            <a:endParaRPr lang="fr-FR" sz="1200" b="1" baseline="30000" dirty="0">
              <a:solidFill>
                <a:srgbClr val="FF0000"/>
              </a:solidFill>
            </a:endParaRPr>
          </a:p>
        </p:txBody>
      </p:sp>
      <p:cxnSp>
        <p:nvCxnSpPr>
          <p:cNvPr id="8" name="Connecteur droit avec flèche 31"/>
          <p:cNvCxnSpPr/>
          <p:nvPr/>
        </p:nvCxnSpPr>
        <p:spPr>
          <a:xfrm flipH="1">
            <a:off x="3227599" y="2313529"/>
            <a:ext cx="410696" cy="603368"/>
          </a:xfrm>
          <a:prstGeom prst="straightConnector1">
            <a:avLst/>
          </a:prstGeom>
          <a:ln w="1905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27"/>
          <p:cNvSpPr txBox="1"/>
          <p:nvPr/>
        </p:nvSpPr>
        <p:spPr>
          <a:xfrm>
            <a:off x="9880438" y="3751030"/>
            <a:ext cx="1471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LEB </a:t>
            </a:r>
            <a:r>
              <a:rPr lang="fr-FR" sz="1200" b="1" dirty="0" err="1" smtClean="0">
                <a:solidFill>
                  <a:srgbClr val="FF0000"/>
                </a:solidFill>
              </a:rPr>
              <a:t>set-up</a:t>
            </a:r>
            <a:r>
              <a:rPr lang="fr-FR" sz="1200" b="1" dirty="0" smtClean="0">
                <a:solidFill>
                  <a:srgbClr val="FF0000"/>
                </a:solidFill>
              </a:rPr>
              <a:t> in </a:t>
            </a:r>
          </a:p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‘</a:t>
            </a:r>
            <a:r>
              <a:rPr lang="fr-FR" sz="1200" b="1" dirty="0" err="1" smtClean="0">
                <a:solidFill>
                  <a:srgbClr val="FF0000"/>
                </a:solidFill>
              </a:rPr>
              <a:t>converging</a:t>
            </a:r>
            <a:r>
              <a:rPr lang="fr-FR" sz="1200" b="1" dirty="0" smtClean="0">
                <a:solidFill>
                  <a:srgbClr val="FF0000"/>
                </a:solidFill>
              </a:rPr>
              <a:t> mode ’</a:t>
            </a:r>
            <a:endParaRPr lang="fr-FR" sz="1200" b="1" baseline="30000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31"/>
          <p:cNvCxnSpPr/>
          <p:nvPr/>
        </p:nvCxnSpPr>
        <p:spPr>
          <a:xfrm flipH="1" flipV="1">
            <a:off x="10616184" y="4224783"/>
            <a:ext cx="76681" cy="481136"/>
          </a:xfrm>
          <a:prstGeom prst="straightConnector1">
            <a:avLst/>
          </a:prstGeom>
          <a:ln w="1905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137895" y="1579229"/>
            <a:ext cx="9165043" cy="328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148687" y="1779215"/>
            <a:ext cx="38535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D11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91800" y="2613502"/>
            <a:ext cx="328616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D21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22641" y="3840088"/>
            <a:ext cx="44884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ED31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372215" y="4618712"/>
            <a:ext cx="328616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D41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18" name="ZoneTexte 65"/>
          <p:cNvSpPr txBox="1"/>
          <p:nvPr/>
        </p:nvSpPr>
        <p:spPr>
          <a:xfrm>
            <a:off x="9725342" y="2690933"/>
            <a:ext cx="1463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Identification</a:t>
            </a:r>
            <a:endParaRPr lang="en-US" sz="1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9" name="Connecteur droit avec flèche 66"/>
          <p:cNvCxnSpPr>
            <a:stCxn id="18" idx="2"/>
          </p:cNvCxnSpPr>
          <p:nvPr/>
        </p:nvCxnSpPr>
        <p:spPr>
          <a:xfrm flipH="1">
            <a:off x="10388416" y="3029487"/>
            <a:ext cx="68857" cy="1847686"/>
          </a:xfrm>
          <a:prstGeom prst="straightConnector1">
            <a:avLst/>
          </a:prstGeom>
          <a:ln w="190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35"/>
          <p:cNvSpPr txBox="1"/>
          <p:nvPr/>
        </p:nvSpPr>
        <p:spPr>
          <a:xfrm>
            <a:off x="9604001" y="4244254"/>
            <a:ext cx="87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Slits</a:t>
            </a:r>
            <a:endParaRPr lang="fr-FR" sz="1200" b="1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fr-FR" sz="12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F4&amp;F4bis</a:t>
            </a:r>
            <a:endParaRPr lang="fr-FR" sz="1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8592521" y="3840087"/>
            <a:ext cx="51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Slits</a:t>
            </a:r>
            <a:endParaRPr lang="fr-FR" sz="1200" b="1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fr-FR" sz="12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F3</a:t>
            </a:r>
            <a:endParaRPr lang="fr-FR" sz="1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2" name="Connecteur droit avec flèche 41"/>
          <p:cNvCxnSpPr/>
          <p:nvPr/>
        </p:nvCxnSpPr>
        <p:spPr>
          <a:xfrm flipV="1">
            <a:off x="7039203" y="2949493"/>
            <a:ext cx="127519" cy="812088"/>
          </a:xfrm>
          <a:prstGeom prst="straightConnector1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45"/>
          <p:cNvCxnSpPr/>
          <p:nvPr/>
        </p:nvCxnSpPr>
        <p:spPr>
          <a:xfrm flipV="1">
            <a:off x="8728457" y="4308694"/>
            <a:ext cx="119102" cy="373490"/>
          </a:xfrm>
          <a:prstGeom prst="straightConnector1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49"/>
          <p:cNvCxnSpPr>
            <a:endCxn id="20" idx="2"/>
          </p:cNvCxnSpPr>
          <p:nvPr/>
        </p:nvCxnSpPr>
        <p:spPr>
          <a:xfrm flipV="1">
            <a:off x="9972165" y="4705919"/>
            <a:ext cx="70418" cy="281232"/>
          </a:xfrm>
          <a:prstGeom prst="straightConnector1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82"/>
          <p:cNvCxnSpPr>
            <a:endCxn id="20" idx="2"/>
          </p:cNvCxnSpPr>
          <p:nvPr/>
        </p:nvCxnSpPr>
        <p:spPr>
          <a:xfrm flipH="1" flipV="1">
            <a:off x="10042583" y="4705919"/>
            <a:ext cx="110241" cy="293320"/>
          </a:xfrm>
          <a:prstGeom prst="straightConnector1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37"/>
          <p:cNvSpPr txBox="1"/>
          <p:nvPr/>
        </p:nvSpPr>
        <p:spPr>
          <a:xfrm>
            <a:off x="6862772" y="2577138"/>
            <a:ext cx="87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Slits</a:t>
            </a:r>
            <a:endParaRPr lang="fr-FR" sz="1200" b="1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fr-FR" sz="12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F2&amp;F2bis</a:t>
            </a:r>
            <a:endParaRPr lang="fr-FR" sz="1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7" name="Connecteur droit avec flèche 38"/>
          <p:cNvCxnSpPr/>
          <p:nvPr/>
        </p:nvCxnSpPr>
        <p:spPr>
          <a:xfrm flipV="1">
            <a:off x="4601977" y="1931243"/>
            <a:ext cx="312615" cy="199160"/>
          </a:xfrm>
          <a:prstGeom prst="straightConnector1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52"/>
          <p:cNvSpPr txBox="1"/>
          <p:nvPr/>
        </p:nvSpPr>
        <p:spPr>
          <a:xfrm>
            <a:off x="4876949" y="1591196"/>
            <a:ext cx="59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Slits</a:t>
            </a:r>
            <a:endParaRPr lang="fr-FR" sz="1200" b="1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fr-FR" sz="12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FH11</a:t>
            </a:r>
            <a:endParaRPr lang="fr-FR" sz="1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ZoneTexte 53"/>
          <p:cNvSpPr txBox="1"/>
          <p:nvPr/>
        </p:nvSpPr>
        <p:spPr>
          <a:xfrm>
            <a:off x="5540274" y="1700411"/>
            <a:ext cx="51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Slits</a:t>
            </a:r>
            <a:endParaRPr lang="fr-FR" sz="1200" b="1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fr-FR" sz="12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F1</a:t>
            </a:r>
            <a:endParaRPr lang="fr-FR" sz="1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0" name="Connecteur droit avec flèche 54"/>
          <p:cNvCxnSpPr/>
          <p:nvPr/>
        </p:nvCxnSpPr>
        <p:spPr>
          <a:xfrm flipV="1">
            <a:off x="5472342" y="2035967"/>
            <a:ext cx="173232" cy="345395"/>
          </a:xfrm>
          <a:prstGeom prst="straightConnector1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59"/>
          <p:cNvCxnSpPr/>
          <p:nvPr/>
        </p:nvCxnSpPr>
        <p:spPr>
          <a:xfrm flipV="1">
            <a:off x="6862772" y="2949493"/>
            <a:ext cx="307506" cy="640059"/>
          </a:xfrm>
          <a:prstGeom prst="straightConnector1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ccolade ouvrante 70"/>
          <p:cNvSpPr/>
          <p:nvPr/>
        </p:nvSpPr>
        <p:spPr>
          <a:xfrm rot="16200000">
            <a:off x="5177866" y="2974332"/>
            <a:ext cx="310952" cy="3058868"/>
          </a:xfrm>
          <a:prstGeom prst="leftBrace">
            <a:avLst>
              <a:gd name="adj1" fmla="val 6871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ZoneTexte 71"/>
          <p:cNvSpPr txBox="1"/>
          <p:nvPr/>
        </p:nvSpPr>
        <p:spPr>
          <a:xfrm>
            <a:off x="4019588" y="4671182"/>
            <a:ext cx="2080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Magnetic</a:t>
            </a:r>
            <a:r>
              <a:rPr lang="en-US" sz="16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separation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Accolade ouvrante 72"/>
          <p:cNvSpPr/>
          <p:nvPr/>
        </p:nvSpPr>
        <p:spPr>
          <a:xfrm rot="5400000">
            <a:off x="9115202" y="1131228"/>
            <a:ext cx="281347" cy="2402795"/>
          </a:xfrm>
          <a:prstGeom prst="leftBrace">
            <a:avLst>
              <a:gd name="adj1" fmla="val 6871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50" name="ZoneTexte 73"/>
          <p:cNvSpPr txBox="1"/>
          <p:nvPr/>
        </p:nvSpPr>
        <p:spPr>
          <a:xfrm>
            <a:off x="8561174" y="1784217"/>
            <a:ext cx="2080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Mass separation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9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 animBg="1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515" y="199889"/>
            <a:ext cx="10353762" cy="970450"/>
          </a:xfrm>
        </p:spPr>
        <p:txBody>
          <a:bodyPr/>
          <a:lstStyle/>
          <a:p>
            <a:r>
              <a:rPr lang="en-GB" b="1" dirty="0" smtClean="0"/>
              <a:t>Separation of fragments through slits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8"/>
          <a:stretch/>
        </p:blipFill>
        <p:spPr>
          <a:xfrm>
            <a:off x="1485620" y="1993937"/>
            <a:ext cx="5059363" cy="273068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"/>
          <a:stretch/>
        </p:blipFill>
        <p:spPr>
          <a:xfrm>
            <a:off x="6541446" y="2006147"/>
            <a:ext cx="5065712" cy="270626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53927" r="39425" b="38158"/>
          <a:stretch/>
        </p:blipFill>
        <p:spPr>
          <a:xfrm>
            <a:off x="1252354" y="5138510"/>
            <a:ext cx="466532" cy="447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 t="92815" r="15264" b="4547"/>
          <a:stretch/>
        </p:blipFill>
        <p:spPr>
          <a:xfrm>
            <a:off x="7716416" y="4754206"/>
            <a:ext cx="2901821" cy="149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0" t="12116" r="36539" b="69743"/>
          <a:stretch/>
        </p:blipFill>
        <p:spPr>
          <a:xfrm>
            <a:off x="1274699" y="5583964"/>
            <a:ext cx="3107094" cy="1026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62" b="44016"/>
          <a:stretch/>
        </p:blipFill>
        <p:spPr>
          <a:xfrm>
            <a:off x="243221" y="4450331"/>
            <a:ext cx="1031478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6" t="92627" r="25449" b="4240"/>
          <a:stretch/>
        </p:blipFill>
        <p:spPr>
          <a:xfrm>
            <a:off x="2828246" y="4759130"/>
            <a:ext cx="1940768" cy="1772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62613" y="5927549"/>
            <a:ext cx="3412537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ions produced = 3.45e+10</a:t>
            </a:r>
          </a:p>
          <a:p>
            <a:r>
              <a:rPr lang="en-GB" sz="1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produced = 1.01e+1pps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52"/>
          <p:cNvCxnSpPr>
            <a:stCxn id="13" idx="1"/>
          </p:cNvCxnSpPr>
          <p:nvPr/>
        </p:nvCxnSpPr>
        <p:spPr>
          <a:xfrm flipH="1" flipV="1">
            <a:off x="4294904" y="4970010"/>
            <a:ext cx="2767709" cy="12191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07811" y="1458246"/>
            <a:ext cx="1140056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40mm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73583" y="5002495"/>
            <a:ext cx="1997663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Primary beam intensity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≈ e+10pps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necteur droit avec flèche 52"/>
          <p:cNvCxnSpPr/>
          <p:nvPr/>
        </p:nvCxnSpPr>
        <p:spPr>
          <a:xfrm flipH="1" flipV="1">
            <a:off x="10040112" y="2871216"/>
            <a:ext cx="1779811" cy="18040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1819922" y="3051621"/>
            <a:ext cx="0" cy="19508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960781" y="1436210"/>
            <a:ext cx="1840568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(default)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150mm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6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97" y="257285"/>
            <a:ext cx="10353762" cy="970450"/>
          </a:xfrm>
        </p:spPr>
        <p:txBody>
          <a:bodyPr/>
          <a:lstStyle/>
          <a:p>
            <a:r>
              <a:rPr lang="en-GB" b="1" dirty="0" smtClean="0"/>
              <a:t>Separation of fragments</a:t>
            </a:r>
            <a:endParaRPr lang="en-GB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2"/>
          <a:stretch/>
        </p:blipFill>
        <p:spPr>
          <a:xfrm>
            <a:off x="1048829" y="1616820"/>
            <a:ext cx="5059363" cy="2736284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"/>
          <a:stretch/>
        </p:blipFill>
        <p:spPr>
          <a:xfrm>
            <a:off x="6201845" y="1633322"/>
            <a:ext cx="5065712" cy="271978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9" t="53657" r="39273" b="38748"/>
          <a:stretch/>
        </p:blipFill>
        <p:spPr>
          <a:xfrm>
            <a:off x="1152144" y="5049910"/>
            <a:ext cx="484632" cy="4297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2" t="11044" r="36788" b="69723"/>
          <a:stretch/>
        </p:blipFill>
        <p:spPr>
          <a:xfrm>
            <a:off x="1152144" y="5479678"/>
            <a:ext cx="3118104" cy="10881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42" b="38209"/>
          <a:stretch/>
        </p:blipFill>
        <p:spPr>
          <a:xfrm>
            <a:off x="227247" y="4399678"/>
            <a:ext cx="917106" cy="21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1" t="92499" r="28879" b="4430"/>
          <a:stretch/>
        </p:blipFill>
        <p:spPr>
          <a:xfrm>
            <a:off x="1644567" y="5305942"/>
            <a:ext cx="1709928" cy="1737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91656" y="5070435"/>
            <a:ext cx="3412537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ions produced = 2.2e+07</a:t>
            </a:r>
          </a:p>
          <a:p>
            <a:r>
              <a:rPr lang="en-GB" sz="1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produced = 1e+1pps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necteur droit avec flèche 52"/>
          <p:cNvCxnSpPr/>
          <p:nvPr/>
        </p:nvCxnSpPr>
        <p:spPr>
          <a:xfrm flipH="1">
            <a:off x="3463271" y="5392810"/>
            <a:ext cx="292838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130192" y="4413869"/>
            <a:ext cx="1140056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100mm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73583" y="5002495"/>
            <a:ext cx="1997663" cy="7386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Primary beam !</a:t>
            </a:r>
          </a:p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Residue beam intensity</a:t>
            </a:r>
          </a:p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1e+4pps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onnecteur droit avec flèche 52"/>
          <p:cNvCxnSpPr/>
          <p:nvPr/>
        </p:nvCxnSpPr>
        <p:spPr>
          <a:xfrm flipH="1" flipV="1">
            <a:off x="11146536" y="4353104"/>
            <a:ext cx="214674" cy="64939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503816" y="4413869"/>
            <a:ext cx="1140056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170mm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-45767"/>
            <a:ext cx="10353762" cy="970450"/>
          </a:xfrm>
        </p:spPr>
        <p:txBody>
          <a:bodyPr/>
          <a:lstStyle/>
          <a:p>
            <a:r>
              <a:rPr lang="en-GB" b="1" dirty="0" smtClean="0"/>
              <a:t>Separation of fragments through slits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"/>
          <a:stretch/>
        </p:blipFill>
        <p:spPr>
          <a:xfrm>
            <a:off x="1031313" y="1652837"/>
            <a:ext cx="5059363" cy="270885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"/>
          <a:stretch/>
        </p:blipFill>
        <p:spPr>
          <a:xfrm>
            <a:off x="6201845" y="1652837"/>
            <a:ext cx="5065712" cy="26905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7" t="91798" r="28364" b="4161"/>
          <a:stretch/>
        </p:blipFill>
        <p:spPr>
          <a:xfrm>
            <a:off x="1807407" y="4816602"/>
            <a:ext cx="1700784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8" t="12175" r="36788" b="69401"/>
          <a:stretch/>
        </p:blipFill>
        <p:spPr>
          <a:xfrm>
            <a:off x="1377639" y="5045202"/>
            <a:ext cx="3063240" cy="1042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61" b="38855"/>
          <a:stretch/>
        </p:blipFill>
        <p:spPr>
          <a:xfrm>
            <a:off x="444685" y="4540266"/>
            <a:ext cx="938220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0" t="53549" r="39697" b="38532"/>
          <a:stretch/>
        </p:blipFill>
        <p:spPr>
          <a:xfrm>
            <a:off x="1377639" y="4597146"/>
            <a:ext cx="429768" cy="4480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6303" r="44545" b="82868"/>
          <a:stretch/>
        </p:blipFill>
        <p:spPr>
          <a:xfrm>
            <a:off x="1377639" y="6087618"/>
            <a:ext cx="3867912" cy="6126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04295" y="4669292"/>
            <a:ext cx="3412537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ions produced = 1.9e+07</a:t>
            </a:r>
          </a:p>
          <a:p>
            <a:r>
              <a:rPr lang="en-GB" sz="1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produced = 9.43e+0pps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52"/>
          <p:cNvCxnSpPr/>
          <p:nvPr/>
        </p:nvCxnSpPr>
        <p:spPr>
          <a:xfrm flipH="1">
            <a:off x="3575910" y="4930902"/>
            <a:ext cx="292838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24912" y="1103260"/>
            <a:ext cx="2075688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(default)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150mm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36423" y="5779841"/>
            <a:ext cx="1997663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Residue beam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</a:p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1.5e+3pps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necteur droit avec flèche 52"/>
          <p:cNvCxnSpPr/>
          <p:nvPr/>
        </p:nvCxnSpPr>
        <p:spPr>
          <a:xfrm flipH="1" flipV="1">
            <a:off x="11160220" y="4358397"/>
            <a:ext cx="40963" cy="1421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247784" y="1068970"/>
            <a:ext cx="1140056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200mm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28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033" y="0"/>
            <a:ext cx="10353762" cy="970450"/>
          </a:xfrm>
        </p:spPr>
        <p:txBody>
          <a:bodyPr/>
          <a:lstStyle/>
          <a:p>
            <a:r>
              <a:rPr lang="en-GB" b="1" dirty="0" smtClean="0"/>
              <a:t>Separation of fragments through slits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54032" r="39248" b="38309"/>
          <a:stretch/>
        </p:blipFill>
        <p:spPr>
          <a:xfrm>
            <a:off x="1371600" y="4485721"/>
            <a:ext cx="804706" cy="72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"/>
          <a:stretch/>
        </p:blipFill>
        <p:spPr>
          <a:xfrm>
            <a:off x="2564494" y="1011201"/>
            <a:ext cx="6716466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8" t="5364" r="33710" b="82514"/>
          <a:stretch/>
        </p:blipFill>
        <p:spPr>
          <a:xfrm>
            <a:off x="1362456" y="5972204"/>
            <a:ext cx="4946904" cy="6858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1" t="10796" r="38572" b="70057"/>
          <a:stretch/>
        </p:blipFill>
        <p:spPr>
          <a:xfrm>
            <a:off x="1371600" y="5182523"/>
            <a:ext cx="2066544" cy="7772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91" b="31162"/>
          <a:stretch/>
        </p:blipFill>
        <p:spPr>
          <a:xfrm>
            <a:off x="288467" y="3851246"/>
            <a:ext cx="1083133" cy="27943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5" t="92177" r="16778" b="4445"/>
          <a:stretch/>
        </p:blipFill>
        <p:spPr>
          <a:xfrm>
            <a:off x="3438144" y="5767984"/>
            <a:ext cx="3022778" cy="198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845448" y="5605374"/>
            <a:ext cx="3412537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ions produced = 1.95e+07</a:t>
            </a:r>
          </a:p>
          <a:p>
            <a:r>
              <a:rPr lang="en-GB" sz="1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produced = 9.36e+0pps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52"/>
          <p:cNvCxnSpPr/>
          <p:nvPr/>
        </p:nvCxnSpPr>
        <p:spPr>
          <a:xfrm flipH="1">
            <a:off x="6352576" y="5866984"/>
            <a:ext cx="147468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067" y="234696"/>
            <a:ext cx="10353762" cy="970450"/>
          </a:xfrm>
        </p:spPr>
        <p:txBody>
          <a:bodyPr/>
          <a:lstStyle/>
          <a:p>
            <a:r>
              <a:rPr lang="en-GB" b="1" dirty="0" smtClean="0"/>
              <a:t>Implantation in LEB gas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53746" r="39375" b="38370"/>
          <a:stretch/>
        </p:blipFill>
        <p:spPr>
          <a:xfrm>
            <a:off x="1159325" y="4779308"/>
            <a:ext cx="761143" cy="72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/>
        </p:blipFill>
        <p:spPr>
          <a:xfrm>
            <a:off x="2428385" y="1326572"/>
            <a:ext cx="6400000" cy="345273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1" t="11921" r="39079" b="70734"/>
          <a:stretch/>
        </p:blipFill>
        <p:spPr>
          <a:xfrm>
            <a:off x="1159325" y="5499308"/>
            <a:ext cx="3113766" cy="1080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95" b="31312"/>
          <a:stretch/>
        </p:blipFill>
        <p:spPr>
          <a:xfrm>
            <a:off x="303707" y="4419308"/>
            <a:ext cx="855618" cy="2160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9" t="92341" r="27802" b="3829"/>
          <a:stretch/>
        </p:blipFill>
        <p:spPr>
          <a:xfrm>
            <a:off x="1920468" y="5139308"/>
            <a:ext cx="2710588" cy="360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9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179" y="2319720"/>
            <a:ext cx="1368204" cy="1345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54869" y="3806902"/>
            <a:ext cx="2462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smtClean="0">
                <a:solidFill>
                  <a:schemeClr val="bg1"/>
                </a:solidFill>
              </a:rPr>
              <a:t>R. Ferrer et </a:t>
            </a:r>
            <a:r>
              <a:rPr lang="en-GB" sz="1200" i="1" dirty="0">
                <a:solidFill>
                  <a:schemeClr val="bg1"/>
                </a:solidFill>
              </a:rPr>
              <a:t>al., </a:t>
            </a:r>
            <a:r>
              <a:rPr lang="en-GB" sz="1200" i="1" dirty="0" smtClean="0">
                <a:solidFill>
                  <a:schemeClr val="bg1"/>
                </a:solidFill>
              </a:rPr>
              <a:t>NIM B317, 570 </a:t>
            </a:r>
            <a:r>
              <a:rPr lang="en-GB" sz="1200" i="1" dirty="0">
                <a:solidFill>
                  <a:schemeClr val="bg1"/>
                </a:solidFill>
              </a:rPr>
              <a:t>(</a:t>
            </a:r>
            <a:r>
              <a:rPr lang="en-GB" sz="1200" i="1" dirty="0" smtClean="0">
                <a:solidFill>
                  <a:schemeClr val="bg1"/>
                </a:solidFill>
              </a:rPr>
              <a:t>2013)</a:t>
            </a:r>
            <a:endParaRPr lang="en-GB" sz="1200" i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613493" y="2661351"/>
            <a:ext cx="477849" cy="100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7498080" y="2734056"/>
            <a:ext cx="45719" cy="182880"/>
          </a:xfrm>
          <a:prstGeom prst="arc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907224" y="5040181"/>
            <a:ext cx="3412537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ions produced = 1.95e+07</a:t>
            </a:r>
          </a:p>
          <a:p>
            <a:r>
              <a:rPr lang="en-GB" sz="14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produced = 9.36e+0pps</a:t>
            </a:r>
            <a:endParaRPr lang="en-GB" sz="14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Connecteur droit avec flèche 52"/>
          <p:cNvCxnSpPr/>
          <p:nvPr/>
        </p:nvCxnSpPr>
        <p:spPr>
          <a:xfrm flipH="1">
            <a:off x="4414352" y="5301791"/>
            <a:ext cx="147468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762699" y="2761935"/>
            <a:ext cx="1563346" cy="73866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Implantation depth achieved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(30-45)e+03</a:t>
            </a:r>
            <a:r>
              <a:rPr lang="el-G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necteur droit avec flèche 52"/>
          <p:cNvCxnSpPr/>
          <p:nvPr/>
        </p:nvCxnSpPr>
        <p:spPr>
          <a:xfrm flipH="1">
            <a:off x="8828385" y="3110431"/>
            <a:ext cx="934315" cy="7168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1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2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8704"/>
            <a:ext cx="10353762" cy="970450"/>
          </a:xfrm>
        </p:spPr>
        <p:txBody>
          <a:bodyPr/>
          <a:lstStyle/>
          <a:p>
            <a:r>
              <a:rPr lang="en-GB" b="1" dirty="0" smtClean="0"/>
              <a:t>Reaction for </a:t>
            </a:r>
            <a:r>
              <a:rPr lang="en-GB" b="1" baseline="30000" dirty="0" smtClean="0"/>
              <a:t>98</a:t>
            </a:r>
            <a:r>
              <a:rPr lang="en-GB" b="1" dirty="0" smtClean="0"/>
              <a:t>In production</a:t>
            </a:r>
            <a:endParaRPr lang="en-GB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201640"/>
              </p:ext>
            </p:extLst>
          </p:nvPr>
        </p:nvGraphicFramePr>
        <p:xfrm>
          <a:off x="1033272" y="1973242"/>
          <a:ext cx="10353678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5613">
                  <a:extLst>
                    <a:ext uri="{9D8B030D-6E8A-4147-A177-3AD203B41FA5}">
                      <a16:colId xmlns:a16="http://schemas.microsoft.com/office/drawing/2014/main" val="2576617445"/>
                    </a:ext>
                  </a:extLst>
                </a:gridCol>
                <a:gridCol w="1725613">
                  <a:extLst>
                    <a:ext uri="{9D8B030D-6E8A-4147-A177-3AD203B41FA5}">
                      <a16:colId xmlns:a16="http://schemas.microsoft.com/office/drawing/2014/main" val="3146386241"/>
                    </a:ext>
                  </a:extLst>
                </a:gridCol>
                <a:gridCol w="1725613">
                  <a:extLst>
                    <a:ext uri="{9D8B030D-6E8A-4147-A177-3AD203B41FA5}">
                      <a16:colId xmlns:a16="http://schemas.microsoft.com/office/drawing/2014/main" val="4287756760"/>
                    </a:ext>
                  </a:extLst>
                </a:gridCol>
                <a:gridCol w="1725613">
                  <a:extLst>
                    <a:ext uri="{9D8B030D-6E8A-4147-A177-3AD203B41FA5}">
                      <a16:colId xmlns:a16="http://schemas.microsoft.com/office/drawing/2014/main" val="2480208250"/>
                    </a:ext>
                  </a:extLst>
                </a:gridCol>
                <a:gridCol w="1725613">
                  <a:extLst>
                    <a:ext uri="{9D8B030D-6E8A-4147-A177-3AD203B41FA5}">
                      <a16:colId xmlns:a16="http://schemas.microsoft.com/office/drawing/2014/main" val="2549725403"/>
                    </a:ext>
                  </a:extLst>
                </a:gridCol>
                <a:gridCol w="1725613">
                  <a:extLst>
                    <a:ext uri="{9D8B030D-6E8A-4147-A177-3AD203B41FA5}">
                      <a16:colId xmlns:a16="http://schemas.microsoft.com/office/drawing/2014/main" val="2778882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aseline="30000" dirty="0" smtClean="0"/>
                        <a:t>58</a:t>
                      </a:r>
                      <a:r>
                        <a:rPr lang="en-GB" baseline="0" dirty="0" smtClean="0"/>
                        <a:t>Ni(6e+12pps) (+ Target)</a:t>
                      </a:r>
                      <a:endParaRPr lang="en-GB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30000" dirty="0" smtClean="0"/>
                        <a:t>45</a:t>
                      </a:r>
                      <a:r>
                        <a:rPr lang="en-GB" baseline="0" dirty="0" smtClean="0"/>
                        <a:t>Sc</a:t>
                      </a:r>
                      <a:endParaRPr lang="en-GB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30000" dirty="0" smtClean="0"/>
                        <a:t>58</a:t>
                      </a:r>
                      <a:r>
                        <a:rPr lang="en-GB" baseline="0" dirty="0" smtClean="0"/>
                        <a:t>Ni</a:t>
                      </a:r>
                      <a:endParaRPr lang="en-GB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30000" dirty="0" smtClean="0"/>
                        <a:t>46</a:t>
                      </a:r>
                      <a:r>
                        <a:rPr lang="en-GB" baseline="0" dirty="0" smtClean="0"/>
                        <a:t>Ti</a:t>
                      </a:r>
                      <a:endParaRPr lang="en-GB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30000" dirty="0" smtClean="0"/>
                        <a:t>40</a:t>
                      </a:r>
                      <a:r>
                        <a:rPr lang="en-GB" baseline="0" dirty="0" smtClean="0"/>
                        <a:t>Ca (+Target)</a:t>
                      </a:r>
                      <a:endParaRPr lang="en-GB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30000" dirty="0" smtClean="0"/>
                        <a:t>63</a:t>
                      </a:r>
                      <a:r>
                        <a:rPr lang="en-GB" baseline="0" dirty="0" smtClean="0"/>
                        <a:t>Cu</a:t>
                      </a:r>
                      <a:endParaRPr lang="en-GB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11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4.5MeV/A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2.6e-04mb</a:t>
                      </a:r>
                    </a:p>
                    <a:p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4.5e-05mb</a:t>
                      </a:r>
                    </a:p>
                    <a:p>
                      <a:r>
                        <a:rPr lang="en-GB" dirty="0" smtClean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4.5MeV/A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rgbClr val="002060"/>
                          </a:solidFill>
                        </a:rPr>
                        <a:t>3.1e-04mb</a:t>
                      </a:r>
                    </a:p>
                    <a:p>
                      <a:r>
                        <a:rPr lang="en-GB" b="1" dirty="0" smtClean="0"/>
                        <a:t>24.3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4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7.5MeV/A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3.8e-12mb</a:t>
                      </a:r>
                    </a:p>
                    <a:p>
                      <a:r>
                        <a:rPr lang="en-GB" dirty="0" smtClean="0"/>
                        <a:t>1.3e-07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8.3e-05mb</a:t>
                      </a:r>
                    </a:p>
                    <a:p>
                      <a:r>
                        <a:rPr lang="en-GB" dirty="0" smtClean="0"/>
                        <a:t>1.96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1.6e-10mb</a:t>
                      </a:r>
                    </a:p>
                    <a:p>
                      <a:r>
                        <a:rPr lang="en-GB" dirty="0" smtClean="0"/>
                        <a:t>7.8e-04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7.5MeV/A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1.3e-11mb</a:t>
                      </a:r>
                    </a:p>
                    <a:p>
                      <a:r>
                        <a:rPr lang="en-GB" dirty="0" smtClean="0"/>
                        <a:t>7.99e-07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3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10MeV/A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4.8e-19mb</a:t>
                      </a:r>
                    </a:p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rgbClr val="002060"/>
                          </a:solidFill>
                        </a:rPr>
                        <a:t>3.8e-04mb</a:t>
                      </a:r>
                    </a:p>
                    <a:p>
                      <a:r>
                        <a:rPr lang="en-GB" b="1" dirty="0" smtClean="0"/>
                        <a:t>10.06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10MeV/A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3.7e-18mb</a:t>
                      </a:r>
                    </a:p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4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14.5MeV/A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9.6e.05mb</a:t>
                      </a:r>
                    </a:p>
                    <a:p>
                      <a:r>
                        <a:rPr lang="en-GB" dirty="0" smtClean="0"/>
                        <a:t>12.42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2.3e-25mb</a:t>
                      </a:r>
                    </a:p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14.5MeV/A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2060"/>
                          </a:solidFill>
                        </a:rPr>
                        <a:t>2.2e-29mb</a:t>
                      </a:r>
                    </a:p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132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0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11462"/>
            <a:ext cx="10353762" cy="970450"/>
          </a:xfrm>
        </p:spPr>
        <p:txBody>
          <a:bodyPr/>
          <a:lstStyle/>
          <a:p>
            <a:r>
              <a:rPr lang="en-GB" b="1" dirty="0" smtClean="0"/>
              <a:t>Reaction for </a:t>
            </a:r>
            <a:r>
              <a:rPr lang="en-GB" b="1" baseline="30000" dirty="0" smtClean="0"/>
              <a:t>98</a:t>
            </a:r>
            <a:r>
              <a:rPr lang="en-GB" b="1" dirty="0" smtClean="0"/>
              <a:t>In production</a:t>
            </a:r>
            <a:endParaRPr lang="en-GB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06" b="33998"/>
          <a:stretch/>
        </p:blipFill>
        <p:spPr>
          <a:xfrm>
            <a:off x="2350084" y="1318360"/>
            <a:ext cx="7481183" cy="4320000"/>
          </a:xfrm>
        </p:spPr>
      </p:pic>
      <p:sp>
        <p:nvSpPr>
          <p:cNvPr id="8" name="Rectangle à coins arrondis 27"/>
          <p:cNvSpPr/>
          <p:nvPr/>
        </p:nvSpPr>
        <p:spPr>
          <a:xfrm>
            <a:off x="2350084" y="1912066"/>
            <a:ext cx="1718996" cy="913430"/>
          </a:xfrm>
          <a:prstGeom prst="roundRect">
            <a:avLst>
              <a:gd name="adj" fmla="val 1762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363" y="50598"/>
            <a:ext cx="10353762" cy="970450"/>
          </a:xfrm>
        </p:spPr>
        <p:txBody>
          <a:bodyPr/>
          <a:lstStyle/>
          <a:p>
            <a:r>
              <a:rPr lang="en-GB" b="1" dirty="0"/>
              <a:t>Reaction for </a:t>
            </a:r>
            <a:r>
              <a:rPr lang="en-GB" b="1" baseline="30000" dirty="0"/>
              <a:t>98</a:t>
            </a:r>
            <a:r>
              <a:rPr lang="en-GB" b="1" dirty="0"/>
              <a:t>In production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06" b="69006"/>
          <a:stretch/>
        </p:blipFill>
        <p:spPr>
          <a:xfrm>
            <a:off x="410299" y="1113706"/>
            <a:ext cx="4877893" cy="1258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t="254" r="-323" b="4233"/>
          <a:stretch/>
        </p:blipFill>
        <p:spPr>
          <a:xfrm>
            <a:off x="5376672" y="1782879"/>
            <a:ext cx="6700506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73" b="24040"/>
          <a:stretch/>
        </p:blipFill>
        <p:spPr>
          <a:xfrm>
            <a:off x="340107" y="2534761"/>
            <a:ext cx="4948085" cy="3600000"/>
          </a:xfrm>
          <a:prstGeom prst="rect">
            <a:avLst/>
          </a:prstGeom>
        </p:spPr>
      </p:pic>
      <p:sp>
        <p:nvSpPr>
          <p:cNvPr id="7" name="Rectangle à coins arrondis 27"/>
          <p:cNvSpPr/>
          <p:nvPr/>
        </p:nvSpPr>
        <p:spPr>
          <a:xfrm>
            <a:off x="3858767" y="3475550"/>
            <a:ext cx="1362457" cy="107329"/>
          </a:xfrm>
          <a:prstGeom prst="roundRect">
            <a:avLst>
              <a:gd name="adj" fmla="val 1762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à coins arrondis 27"/>
          <p:cNvSpPr/>
          <p:nvPr/>
        </p:nvSpPr>
        <p:spPr>
          <a:xfrm>
            <a:off x="410299" y="1491442"/>
            <a:ext cx="1098461" cy="675686"/>
          </a:xfrm>
          <a:prstGeom prst="roundRect">
            <a:avLst>
              <a:gd name="adj" fmla="val 1762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à coins arrondis 27"/>
          <p:cNvSpPr/>
          <p:nvPr/>
        </p:nvSpPr>
        <p:spPr>
          <a:xfrm>
            <a:off x="3858766" y="3233092"/>
            <a:ext cx="1362457" cy="107329"/>
          </a:xfrm>
          <a:prstGeom prst="roundRect">
            <a:avLst>
              <a:gd name="adj" fmla="val 1762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27"/>
          <p:cNvSpPr/>
          <p:nvPr/>
        </p:nvSpPr>
        <p:spPr>
          <a:xfrm>
            <a:off x="1752599" y="3315018"/>
            <a:ext cx="826010" cy="141412"/>
          </a:xfrm>
          <a:prstGeom prst="roundRect">
            <a:avLst>
              <a:gd name="adj" fmla="val 1762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à coins arrondis 27"/>
          <p:cNvSpPr/>
          <p:nvPr/>
        </p:nvSpPr>
        <p:spPr>
          <a:xfrm>
            <a:off x="8101584" y="2534761"/>
            <a:ext cx="502920" cy="363888"/>
          </a:xfrm>
          <a:prstGeom prst="roundRect">
            <a:avLst>
              <a:gd name="adj" fmla="val 1762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necteur droit avec flèche 34"/>
          <p:cNvCxnSpPr/>
          <p:nvPr/>
        </p:nvCxnSpPr>
        <p:spPr>
          <a:xfrm flipH="1">
            <a:off x="8467345" y="1516426"/>
            <a:ext cx="1201412" cy="10183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139427" y="1177872"/>
            <a:ext cx="1760221" cy="33855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1600" b="1" baseline="30000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98</a:t>
            </a:r>
            <a:r>
              <a:rPr lang="en-GB" sz="1600" b="1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In = 2.6e-04mb</a:t>
            </a:r>
            <a:endParaRPr lang="en-GB" sz="1600" b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14" y="124375"/>
            <a:ext cx="10353762" cy="970450"/>
          </a:xfrm>
        </p:spPr>
        <p:txBody>
          <a:bodyPr/>
          <a:lstStyle/>
          <a:p>
            <a:r>
              <a:rPr lang="en-GB" b="1" dirty="0" smtClean="0"/>
              <a:t>Fusion Cross </a:t>
            </a:r>
            <a:r>
              <a:rPr lang="en-GB" b="1" dirty="0"/>
              <a:t>S</a:t>
            </a:r>
            <a:r>
              <a:rPr lang="en-GB" b="1" dirty="0" smtClean="0"/>
              <a:t>ection Information</a:t>
            </a: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8"/>
          <a:stretch/>
        </p:blipFill>
        <p:spPr>
          <a:xfrm>
            <a:off x="1061476" y="1156971"/>
            <a:ext cx="10058400" cy="540791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10045" r="42980" b="36793"/>
          <a:stretch/>
        </p:blipFill>
        <p:spPr>
          <a:xfrm>
            <a:off x="7717537" y="3860928"/>
            <a:ext cx="3072384" cy="2157984"/>
          </a:xfrm>
        </p:spPr>
      </p:pic>
      <p:sp>
        <p:nvSpPr>
          <p:cNvPr id="10" name="Rectangle 9"/>
          <p:cNvSpPr/>
          <p:nvPr/>
        </p:nvSpPr>
        <p:spPr>
          <a:xfrm>
            <a:off x="4334935" y="2510493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Symbol" panose="05050102010706020507" pitchFamily="18" charset="2"/>
                <a:ea typeface="ＭＳ Ｐゴシック" charset="0"/>
              </a:rPr>
              <a:t>s</a:t>
            </a:r>
            <a:r>
              <a:rPr lang="en-GB" b="1" baseline="-25000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f</a:t>
            </a:r>
            <a:r>
              <a:rPr lang="en-GB" b="1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(CN)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52"/>
          <p:cNvCxnSpPr/>
          <p:nvPr/>
        </p:nvCxnSpPr>
        <p:spPr>
          <a:xfrm>
            <a:off x="4766303" y="2879825"/>
            <a:ext cx="431369" cy="7218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à coins arrondis 27"/>
          <p:cNvSpPr/>
          <p:nvPr/>
        </p:nvSpPr>
        <p:spPr>
          <a:xfrm>
            <a:off x="9427463" y="5001768"/>
            <a:ext cx="1362457" cy="174943"/>
          </a:xfrm>
          <a:prstGeom prst="roundRect">
            <a:avLst>
              <a:gd name="adj" fmla="val 1762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cteur droit avec flèche 34"/>
          <p:cNvCxnSpPr/>
          <p:nvPr/>
        </p:nvCxnSpPr>
        <p:spPr>
          <a:xfrm>
            <a:off x="9427464" y="3601658"/>
            <a:ext cx="73152" cy="1400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717537" y="3348913"/>
            <a:ext cx="3201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Evaluated total fusion cross section (CN) = 1003.9mb</a:t>
            </a:r>
            <a:endParaRPr lang="en-GB" sz="1000" baseline="300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21265" y="3559495"/>
            <a:ext cx="45624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rgbClr val="002060"/>
                </a:solidFill>
                <a:latin typeface="Arial" charset="0"/>
                <a:ea typeface="ＭＳ Ｐゴシック" charset="0"/>
              </a:rPr>
              <a:t> “Most favourable” charge state of the fragment after the </a:t>
            </a:r>
            <a:r>
              <a:rPr lang="en-GB" sz="1000" dirty="0" err="1" smtClean="0">
                <a:solidFill>
                  <a:srgbClr val="002060"/>
                </a:solidFill>
                <a:latin typeface="Arial" charset="0"/>
                <a:ea typeface="ＭＳ Ｐゴシック" charset="0"/>
              </a:rPr>
              <a:t>target+stripper</a:t>
            </a:r>
            <a:r>
              <a:rPr lang="en-GB" sz="1000" dirty="0" smtClean="0">
                <a:solidFill>
                  <a:srgbClr val="002060"/>
                </a:solidFill>
                <a:latin typeface="Arial" charset="0"/>
                <a:ea typeface="ＭＳ Ｐゴシック" charset="0"/>
              </a:rPr>
              <a:t> ≈ 27</a:t>
            </a:r>
          </a:p>
        </p:txBody>
      </p:sp>
      <p:sp>
        <p:nvSpPr>
          <p:cNvPr id="20" name="Rectangle à coins arrondis 27"/>
          <p:cNvSpPr/>
          <p:nvPr/>
        </p:nvSpPr>
        <p:spPr>
          <a:xfrm>
            <a:off x="9427463" y="5394103"/>
            <a:ext cx="1362457" cy="174943"/>
          </a:xfrm>
          <a:prstGeom prst="roundRect">
            <a:avLst>
              <a:gd name="adj" fmla="val 17623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avec flèche 34"/>
          <p:cNvCxnSpPr/>
          <p:nvPr/>
        </p:nvCxnSpPr>
        <p:spPr>
          <a:xfrm>
            <a:off x="10680192" y="3805716"/>
            <a:ext cx="6096" cy="157740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19964" y="2053470"/>
            <a:ext cx="2497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≈ 1.8e-04mb @ &lt;</a:t>
            </a:r>
            <a:r>
              <a:rPr lang="en-GB" b="1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</a:t>
            </a:r>
            <a:r>
              <a:rPr lang="en-GB" b="1" baseline="-250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</a:t>
            </a:r>
            <a:r>
              <a:rPr lang="en-GB" b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&gt;</a:t>
            </a:r>
            <a:endParaRPr lang="en-GB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Connecteur droit avec flèche 52"/>
          <p:cNvCxnSpPr/>
          <p:nvPr/>
        </p:nvCxnSpPr>
        <p:spPr>
          <a:xfrm>
            <a:off x="6026235" y="2363443"/>
            <a:ext cx="595030" cy="1366039"/>
          </a:xfrm>
          <a:prstGeom prst="straightConnector1">
            <a:avLst/>
          </a:prstGeom>
          <a:ln w="19050"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74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23" y="88769"/>
            <a:ext cx="10353762" cy="970450"/>
          </a:xfrm>
        </p:spPr>
        <p:txBody>
          <a:bodyPr/>
          <a:lstStyle/>
          <a:p>
            <a:r>
              <a:rPr lang="en-GB" b="1" dirty="0" smtClean="0"/>
              <a:t>Angular Distribution of </a:t>
            </a:r>
            <a:r>
              <a:rPr lang="en-GB" b="1" baseline="30000" dirty="0" smtClean="0"/>
              <a:t>98</a:t>
            </a:r>
            <a:r>
              <a:rPr lang="en-GB" b="1" dirty="0" smtClean="0"/>
              <a:t>In</a:t>
            </a:r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3"/>
          <a:stretch/>
        </p:blipFill>
        <p:spPr>
          <a:xfrm>
            <a:off x="1791618" y="933994"/>
            <a:ext cx="8075910" cy="4320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35" b="12299"/>
          <a:stretch/>
        </p:blipFill>
        <p:spPr>
          <a:xfrm>
            <a:off x="1195889" y="5253994"/>
            <a:ext cx="7216421" cy="1399032"/>
          </a:xfrm>
        </p:spPr>
      </p:pic>
      <p:sp>
        <p:nvSpPr>
          <p:cNvPr id="6" name="Rectangle 5"/>
          <p:cNvSpPr/>
          <p:nvPr/>
        </p:nvSpPr>
        <p:spPr>
          <a:xfrm>
            <a:off x="9456956" y="5368734"/>
            <a:ext cx="2735044" cy="116955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Sigma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≈ 33mrad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~ 75% transmission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 spectrometer entrance</a:t>
            </a:r>
          </a:p>
          <a:p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=&gt; 20msr angular acceptance</a:t>
            </a:r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necteur droit avec flèche 52"/>
          <p:cNvCxnSpPr>
            <a:stCxn id="6" idx="1"/>
          </p:cNvCxnSpPr>
          <p:nvPr/>
        </p:nvCxnSpPr>
        <p:spPr>
          <a:xfrm flipH="1" flipV="1">
            <a:off x="8412310" y="5953509"/>
            <a:ext cx="1044646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13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507" y="243840"/>
            <a:ext cx="10353762" cy="716280"/>
          </a:xfrm>
        </p:spPr>
        <p:txBody>
          <a:bodyPr>
            <a:normAutofit/>
          </a:bodyPr>
          <a:lstStyle/>
          <a:p>
            <a:r>
              <a:rPr lang="en-GB" b="1" dirty="0" smtClean="0"/>
              <a:t>Separation of fragments through slits</a:t>
            </a:r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1" t="92929" r="17872" b="4914"/>
          <a:stretch/>
        </p:blipFill>
        <p:spPr>
          <a:xfrm>
            <a:off x="1609692" y="6548742"/>
            <a:ext cx="2920713" cy="122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53657" r="39455" b="37778"/>
          <a:stretch/>
        </p:blipFill>
        <p:spPr>
          <a:xfrm>
            <a:off x="4020973" y="5822220"/>
            <a:ext cx="679245" cy="7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5"/>
          <a:stretch/>
        </p:blipFill>
        <p:spPr>
          <a:xfrm>
            <a:off x="1821335" y="1193919"/>
            <a:ext cx="8040608" cy="432000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7" t="10775" r="36290" b="69465"/>
          <a:stretch/>
        </p:blipFill>
        <p:spPr>
          <a:xfrm>
            <a:off x="1644946" y="5629269"/>
            <a:ext cx="2376026" cy="900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209651" y="6149805"/>
            <a:ext cx="3188117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ions produced = 6e+12</a:t>
            </a:r>
          </a:p>
          <a:p>
            <a:r>
              <a:rPr lang="en-GB" sz="1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produced = 1.1e+1pps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avec flèche 52"/>
          <p:cNvCxnSpPr>
            <a:stCxn id="9" idx="1"/>
          </p:cNvCxnSpPr>
          <p:nvPr/>
        </p:nvCxnSpPr>
        <p:spPr>
          <a:xfrm flipH="1" flipV="1">
            <a:off x="4800600" y="6408201"/>
            <a:ext cx="409051" cy="3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140696" y="2172165"/>
            <a:ext cx="1140056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150mm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52"/>
          <p:cNvCxnSpPr/>
          <p:nvPr/>
        </p:nvCxnSpPr>
        <p:spPr>
          <a:xfrm flipH="1">
            <a:off x="8094119" y="2497783"/>
            <a:ext cx="2046577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09" b="46828"/>
          <a:stretch/>
        </p:blipFill>
        <p:spPr>
          <a:xfrm>
            <a:off x="133620" y="3704712"/>
            <a:ext cx="1517904" cy="3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03" y="286295"/>
            <a:ext cx="10353762" cy="970450"/>
          </a:xfrm>
        </p:spPr>
        <p:txBody>
          <a:bodyPr/>
          <a:lstStyle/>
          <a:p>
            <a:r>
              <a:rPr lang="en-GB" b="1" dirty="0" smtClean="0"/>
              <a:t>Separation of fragments through slits</a:t>
            </a:r>
            <a:endParaRPr lang="en-GB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4"/>
          <a:stretch/>
        </p:blipFill>
        <p:spPr>
          <a:xfrm>
            <a:off x="1934385" y="1375469"/>
            <a:ext cx="8034597" cy="43200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1" t="92929" r="17872" b="4914"/>
          <a:stretch/>
        </p:blipFill>
        <p:spPr>
          <a:xfrm>
            <a:off x="160164" y="6619123"/>
            <a:ext cx="2920713" cy="122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53657" r="39455" b="37778"/>
          <a:stretch/>
        </p:blipFill>
        <p:spPr>
          <a:xfrm>
            <a:off x="2570506" y="5892376"/>
            <a:ext cx="679245" cy="72000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7" t="10775" r="36290" b="67757"/>
          <a:stretch/>
        </p:blipFill>
        <p:spPr>
          <a:xfrm>
            <a:off x="160164" y="5712376"/>
            <a:ext cx="2418839" cy="900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t="6788" r="29273" b="83030"/>
          <a:stretch/>
        </p:blipFill>
        <p:spPr>
          <a:xfrm>
            <a:off x="3249751" y="6036304"/>
            <a:ext cx="5559552" cy="5760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53416" y="6134490"/>
            <a:ext cx="3188117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ions produced = 6e+12</a:t>
            </a:r>
          </a:p>
          <a:p>
            <a:r>
              <a:rPr lang="en-GB" sz="1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produced = 1.1e+1pps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avec flèche 52"/>
          <p:cNvCxnSpPr/>
          <p:nvPr/>
        </p:nvCxnSpPr>
        <p:spPr>
          <a:xfrm flipH="1">
            <a:off x="5632704" y="6470066"/>
            <a:ext cx="3218689" cy="770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140696" y="2172165"/>
            <a:ext cx="1140056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200mm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Connecteur droit avec flèche 52"/>
          <p:cNvCxnSpPr/>
          <p:nvPr/>
        </p:nvCxnSpPr>
        <p:spPr>
          <a:xfrm flipH="1">
            <a:off x="8094119" y="2497783"/>
            <a:ext cx="2046577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140696" y="2869477"/>
            <a:ext cx="1997663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Primary beam intensity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≈ e+11pps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necteur droit avec flèche 52"/>
          <p:cNvCxnSpPr/>
          <p:nvPr/>
        </p:nvCxnSpPr>
        <p:spPr>
          <a:xfrm flipH="1">
            <a:off x="8094119" y="3195095"/>
            <a:ext cx="204657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65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8704"/>
            <a:ext cx="10353762" cy="970450"/>
          </a:xfrm>
        </p:spPr>
        <p:txBody>
          <a:bodyPr/>
          <a:lstStyle/>
          <a:p>
            <a:r>
              <a:rPr lang="en-GB" b="1" dirty="0" smtClean="0"/>
              <a:t>Separation of fragments through slits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4"/>
          <a:stretch/>
        </p:blipFill>
        <p:spPr>
          <a:xfrm>
            <a:off x="914400" y="1652837"/>
            <a:ext cx="5059363" cy="271799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"/>
          <a:stretch/>
        </p:blipFill>
        <p:spPr>
          <a:xfrm>
            <a:off x="6275515" y="1642800"/>
            <a:ext cx="5065712" cy="273807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1" t="13253" r="33364" b="74626"/>
          <a:stretch/>
        </p:blipFill>
        <p:spPr>
          <a:xfrm>
            <a:off x="1126024" y="5970709"/>
            <a:ext cx="5184648" cy="68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21531" y="5790389"/>
            <a:ext cx="3188117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ions produced = 6e+12</a:t>
            </a:r>
          </a:p>
          <a:p>
            <a:r>
              <a:rPr lang="en-GB" sz="1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produced = 1.07e+1pps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avec flèche 52"/>
          <p:cNvCxnSpPr>
            <a:stCxn id="7" idx="1"/>
          </p:cNvCxnSpPr>
          <p:nvPr/>
        </p:nvCxnSpPr>
        <p:spPr>
          <a:xfrm flipH="1">
            <a:off x="6163056" y="6051999"/>
            <a:ext cx="2658475" cy="1567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798064" y="4414811"/>
            <a:ext cx="1840568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(default)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150mm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31352" y="4492906"/>
            <a:ext cx="1140056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Slit opening 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± 170mm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113264" y="4515571"/>
            <a:ext cx="1997663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Primary beam intensity</a:t>
            </a:r>
          </a:p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≈ e+10pps</a:t>
            </a:r>
            <a:endParaRPr lang="en-GB" sz="1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necteur droit avec flèche 52"/>
          <p:cNvCxnSpPr/>
          <p:nvPr/>
        </p:nvCxnSpPr>
        <p:spPr>
          <a:xfrm flipH="1">
            <a:off x="10872217" y="2542032"/>
            <a:ext cx="1042415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1914632" y="2542032"/>
            <a:ext cx="0" cy="19508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5" t="11959" r="36546" b="70425"/>
          <a:stretch/>
        </p:blipFill>
        <p:spPr>
          <a:xfrm>
            <a:off x="1105141" y="4982009"/>
            <a:ext cx="3108960" cy="9966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42" b="33522"/>
          <a:stretch/>
        </p:blipFill>
        <p:spPr>
          <a:xfrm>
            <a:off x="252693" y="4487775"/>
            <a:ext cx="8524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3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998</TotalTime>
  <Words>406</Words>
  <Application>Microsoft Office PowerPoint</Application>
  <PresentationFormat>Widescreen</PresentationFormat>
  <Paragraphs>144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Calisto MT</vt:lpstr>
      <vt:lpstr>Symbol</vt:lpstr>
      <vt:lpstr>Times New Roman</vt:lpstr>
      <vt:lpstr>Trebuchet MS</vt:lpstr>
      <vt:lpstr>Wingdings 2</vt:lpstr>
      <vt:lpstr>Slate</vt:lpstr>
      <vt:lpstr>Production of 98In with S3 Spectrometer</vt:lpstr>
      <vt:lpstr>Reaction for 98In production</vt:lpstr>
      <vt:lpstr>Reaction for 98In production</vt:lpstr>
      <vt:lpstr>Reaction for 98In production</vt:lpstr>
      <vt:lpstr>Fusion Cross Section Information</vt:lpstr>
      <vt:lpstr>Angular Distribution of 98In</vt:lpstr>
      <vt:lpstr>Separation of fragments through slits</vt:lpstr>
      <vt:lpstr>Separation of fragments through slits</vt:lpstr>
      <vt:lpstr>Separation of fragments through slits</vt:lpstr>
      <vt:lpstr>Separation of fragments through slits</vt:lpstr>
      <vt:lpstr>Separation of fragments</vt:lpstr>
      <vt:lpstr>Separation of fragments through slits</vt:lpstr>
      <vt:lpstr>Separation of fragments through slits</vt:lpstr>
      <vt:lpstr>Implantation in LEB gas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Selemon</dc:creator>
  <cp:lastModifiedBy>Deborah Selemon</cp:lastModifiedBy>
  <cp:revision>57</cp:revision>
  <dcterms:created xsi:type="dcterms:W3CDTF">2020-11-25T19:50:25Z</dcterms:created>
  <dcterms:modified xsi:type="dcterms:W3CDTF">2020-11-26T13:17:25Z</dcterms:modified>
</cp:coreProperties>
</file>